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  <p:embeddedFont>
      <p:font typeface="Open Sans Light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  <p:embeddedFont>
      <p:font typeface="Montserrat Thin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g/2EIh6aDjsXLRXXVzoT8lwULA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MontserratExtraBold-bold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OpenSansLight-regular.fntdata"/><Relationship Id="rId43" Type="http://schemas.openxmlformats.org/officeDocument/2006/relationships/font" Target="fonts/MontserratExtraBold-boldItalic.fntdata"/><Relationship Id="rId46" Type="http://schemas.openxmlformats.org/officeDocument/2006/relationships/font" Target="fonts/OpenSansLight-italic.fntdata"/><Relationship Id="rId45" Type="http://schemas.openxmlformats.org/officeDocument/2006/relationships/font" Target="fonts/OpenSa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OpenSansLight-boldItalic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33" Type="http://schemas.openxmlformats.org/officeDocument/2006/relationships/font" Target="fonts/MontserratSemiBold-boldItalic.fntdata"/><Relationship Id="rId32" Type="http://schemas.openxmlformats.org/officeDocument/2006/relationships/font" Target="fonts/MontserratSemiBold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53" Type="http://schemas.openxmlformats.org/officeDocument/2006/relationships/font" Target="fonts/MontserratThin-bold.fntdata"/><Relationship Id="rId52" Type="http://schemas.openxmlformats.org/officeDocument/2006/relationships/font" Target="fonts/MontserratThin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Thin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Thin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3.gif"/><Relationship Id="rId9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gif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5" Type="http://schemas.openxmlformats.org/officeDocument/2006/relationships/image" Target="../media/image3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 b="-580" l="22755" r="19208" t="580"/>
          <a:stretch/>
        </p:blipFill>
        <p:spPr>
          <a:xfrm>
            <a:off x="-86950" y="0"/>
            <a:ext cx="4497501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/>
        </p:nvSpPr>
        <p:spPr>
          <a:xfrm>
            <a:off x="5744925" y="2328525"/>
            <a:ext cx="1981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E-lock Pitch Deck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5819650" y="2629425"/>
            <a:ext cx="227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14th November, 2019</a:t>
            </a:r>
            <a:endParaRPr b="0" i="0" sz="12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/>
          <p:nvPr/>
        </p:nvSpPr>
        <p:spPr>
          <a:xfrm rot="5400000">
            <a:off x="1566747" y="-1611600"/>
            <a:ext cx="925500" cy="41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74" y="0"/>
            <a:ext cx="686636" cy="925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 txBox="1"/>
          <p:nvPr/>
        </p:nvSpPr>
        <p:spPr>
          <a:xfrm>
            <a:off x="326700" y="241350"/>
            <a:ext cx="3777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PROPOSED SOLUTION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4">
            <a:alphaModFix/>
          </a:blip>
          <a:srcRect b="803" l="0" r="0" t="15344"/>
          <a:stretch/>
        </p:blipFill>
        <p:spPr>
          <a:xfrm>
            <a:off x="-44850" y="0"/>
            <a:ext cx="918885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/>
          <p:nvPr/>
        </p:nvSpPr>
        <p:spPr>
          <a:xfrm rot="5400000">
            <a:off x="1247500" y="489375"/>
            <a:ext cx="3491400" cy="41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496200" y="2218050"/>
            <a:ext cx="2994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</a:t>
            </a:r>
            <a:r>
              <a:rPr b="0" i="0" lang="en" sz="1100" u="none" cap="none" strike="noStrike">
                <a:solidFill>
                  <a:srgbClr val="6FA8D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Low Power Bluetooth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based locking system for boxes of any size and</a:t>
            </a:r>
            <a:endParaRPr b="0" i="0" sz="11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shape.</a:t>
            </a:r>
            <a:endParaRPr b="0" i="0" sz="11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2" name="Google Shape;182;p12"/>
          <p:cNvSpPr txBox="1"/>
          <p:nvPr/>
        </p:nvSpPr>
        <p:spPr>
          <a:xfrm>
            <a:off x="1496200" y="1402925"/>
            <a:ext cx="3777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Development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4425" y="1101525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6525" y="369525"/>
            <a:ext cx="1109450" cy="11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/>
          <p:nvPr/>
        </p:nvSpPr>
        <p:spPr>
          <a:xfrm rot="5400000">
            <a:off x="1566747" y="816250"/>
            <a:ext cx="925500" cy="41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326700" y="2669200"/>
            <a:ext cx="3777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IT BENEFITS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0332" y="232900"/>
            <a:ext cx="2024916" cy="202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14"/>
          <p:cNvCxnSpPr/>
          <p:nvPr/>
        </p:nvCxnSpPr>
        <p:spPr>
          <a:xfrm>
            <a:off x="1254650" y="2699300"/>
            <a:ext cx="2735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97" name="Google Shape;1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5258" y="1028772"/>
            <a:ext cx="606016" cy="60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2424" y="994065"/>
            <a:ext cx="606016" cy="60601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 txBox="1"/>
          <p:nvPr/>
        </p:nvSpPr>
        <p:spPr>
          <a:xfrm>
            <a:off x="574038" y="3259500"/>
            <a:ext cx="20556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Prevents the unauthorized access - </a:t>
            </a:r>
            <a:r>
              <a:rPr b="1" i="0" lang="en" sz="9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Unlocking box using the client’s mobile</a:t>
            </a:r>
            <a:endParaRPr b="1" i="0" sz="900" u="none" cap="none" strike="noStrike">
              <a:solidFill>
                <a:srgbClr val="1155CC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application ie SDK embedded with Amazon/ Flipkart or any other clients.</a:t>
            </a:r>
            <a:endParaRPr b="0" i="0" sz="9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3255825" y="3259500"/>
            <a:ext cx="26502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Prevents any sort of tampering with the material in transit - </a:t>
            </a:r>
            <a:r>
              <a:rPr b="1" i="0" lang="en" sz="9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box unlocking</a:t>
            </a:r>
            <a:endParaRPr b="1" i="0" sz="900" u="none" cap="none" strike="noStrike">
              <a:solidFill>
                <a:srgbClr val="1155CC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can happen at pre-defined geo-location. (at customer delivery location and only)</a:t>
            </a:r>
            <a:endParaRPr b="0" i="0" sz="9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By the customer and authorized receiver.</a:t>
            </a:r>
            <a:endParaRPr b="0" i="0" sz="9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6514363" y="3259500"/>
            <a:ext cx="20556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Reduce unnecessary packaging cost ie </a:t>
            </a:r>
            <a:r>
              <a:rPr b="1" i="0" lang="en" sz="9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 need to use tamper-evident envelopes,</a:t>
            </a:r>
            <a:endParaRPr b="1" i="0" sz="900" u="none" cap="none" strike="noStrike">
              <a:solidFill>
                <a:srgbClr val="1155CC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bubble wrap etc anymore.</a:t>
            </a:r>
            <a:endParaRPr b="0" i="0" sz="9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650" y="2315175"/>
            <a:ext cx="768250" cy="76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14"/>
          <p:cNvCxnSpPr/>
          <p:nvPr/>
        </p:nvCxnSpPr>
        <p:spPr>
          <a:xfrm>
            <a:off x="4907925" y="2712200"/>
            <a:ext cx="25215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04" name="Google Shape;20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3550" y="2286875"/>
            <a:ext cx="83775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59775" y="2351753"/>
            <a:ext cx="606025" cy="70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/>
        </p:nvSpPr>
        <p:spPr>
          <a:xfrm>
            <a:off x="4244700" y="1361600"/>
            <a:ext cx="2359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End Customers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0" y="0"/>
            <a:ext cx="8741400" cy="61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166925" y="131225"/>
            <a:ext cx="449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 Got Benefited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3508808" y="1741975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7200" u="none" cap="none" strike="noStrike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3541583" y="2725575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7200" u="none" cap="none" strike="noStrike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3508808" y="3646275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7200" u="none" cap="none" strike="noStrike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15"/>
          <p:cNvSpPr txBox="1"/>
          <p:nvPr/>
        </p:nvSpPr>
        <p:spPr>
          <a:xfrm>
            <a:off x="3574358" y="914050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7200" u="none" cap="none" strike="noStrike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15"/>
          <p:cNvSpPr txBox="1"/>
          <p:nvPr/>
        </p:nvSpPr>
        <p:spPr>
          <a:xfrm>
            <a:off x="4244700" y="2221138"/>
            <a:ext cx="3612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Company Management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4293850" y="3167113"/>
            <a:ext cx="2359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Store Owners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4293850" y="4113075"/>
            <a:ext cx="2359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Vendors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 rot="5400000">
            <a:off x="1566747" y="816250"/>
            <a:ext cx="925500" cy="41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531550" y="2669200"/>
            <a:ext cx="3777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Functionality 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775" y="3829500"/>
            <a:ext cx="1624850" cy="12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412" y="689850"/>
            <a:ext cx="2348875" cy="17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/>
          <p:nvPr/>
        </p:nvSpPr>
        <p:spPr>
          <a:xfrm>
            <a:off x="0" y="0"/>
            <a:ext cx="8741400" cy="61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166925" y="131225"/>
            <a:ext cx="449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FUNCTIONALITY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1771450" y="1435625"/>
            <a:ext cx="4178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Locking and Unlocking</a:t>
            </a:r>
            <a:endParaRPr b="0" i="0" sz="1400" u="none" cap="none" strike="noStrike">
              <a:solidFill>
                <a:srgbClr val="1155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1815050" y="1925650"/>
            <a:ext cx="55575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Locking and unlocking by </a:t>
            </a: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authorized user only</a:t>
            </a:r>
            <a:endParaRPr b="1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Organization can have Admin &amp; multiple Sub-Admin.</a:t>
            </a:r>
            <a:endParaRPr b="1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Sub- Admin or temporary-Admin are those, who can access box for some specific time period ie for 1 day or any ‘x’ days and after ‘x’ days time limit automatically system remove sub-admin.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Eg Customer can be Sub-Admin for two  days ( or till the delivery time)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Offline unlocking : </a:t>
            </a: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can have functionality to open lock in no network zone as well ( using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offline mobile app or using OTP ) and later sync-up with server once get data connectivity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1815050" y="4461025"/>
            <a:ext cx="3817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Keep record of authorized and unauthorized attempt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1815050" y="4133125"/>
            <a:ext cx="4178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Log</a:t>
            </a:r>
            <a:endParaRPr b="0" i="0" sz="1400" u="none" cap="none" strike="noStrike">
              <a:solidFill>
                <a:srgbClr val="1155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/>
          </a:blip>
          <a:srcRect b="12494" l="0" r="0" t="12502"/>
          <a:stretch/>
        </p:blipFill>
        <p:spPr>
          <a:xfrm>
            <a:off x="313773" y="937125"/>
            <a:ext cx="203040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8"/>
          <p:cNvSpPr/>
          <p:nvPr/>
        </p:nvSpPr>
        <p:spPr>
          <a:xfrm>
            <a:off x="0" y="0"/>
            <a:ext cx="8741400" cy="61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66925" y="131225"/>
            <a:ext cx="449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FUNCTIONALITY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1771450" y="1435625"/>
            <a:ext cx="4178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Geo Fencing</a:t>
            </a:r>
            <a:endParaRPr b="0" i="0" sz="1400" u="none" cap="none" strike="noStrike">
              <a:solidFill>
                <a:srgbClr val="1155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1831450" y="2047025"/>
            <a:ext cx="34533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Set Geolocation For UnLocking  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Admin can </a:t>
            </a: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dynamically change geofencing </a:t>
            </a: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location for accessing or Opening and using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Pre-defined Geo- location where the box can be accessed.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93998" y="-296175"/>
            <a:ext cx="4496700" cy="33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9"/>
          <p:cNvSpPr/>
          <p:nvPr/>
        </p:nvSpPr>
        <p:spPr>
          <a:xfrm>
            <a:off x="0" y="0"/>
            <a:ext cx="8741400" cy="61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166925" y="131225"/>
            <a:ext cx="449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FUNCTIONALITY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1771450" y="1207025"/>
            <a:ext cx="4178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Find me</a:t>
            </a:r>
            <a:endParaRPr b="0" i="0" sz="1400" u="none" cap="none" strike="noStrike">
              <a:solidFill>
                <a:srgbClr val="1155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1831450" y="1887338"/>
            <a:ext cx="64707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Search and find any particular box using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Bluetooth- proximity profile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find box in inventory/warehouse using mobile app it will give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direction in app and Box buzzer will make sound.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100" y="3405750"/>
            <a:ext cx="696500" cy="143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19"/>
          <p:cNvCxnSpPr/>
          <p:nvPr/>
        </p:nvCxnSpPr>
        <p:spPr>
          <a:xfrm>
            <a:off x="1927925" y="4124713"/>
            <a:ext cx="2735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8" name="Google Shape;258;p19"/>
          <p:cNvSpPr txBox="1"/>
          <p:nvPr/>
        </p:nvSpPr>
        <p:spPr>
          <a:xfrm>
            <a:off x="1927925" y="3719575"/>
            <a:ext cx="2610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1155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BLUETOOTH LOW ENERGY SENSOR NODES</a:t>
            </a:r>
            <a:endParaRPr b="0" i="0" sz="800" u="none" cap="none" strike="noStrike">
              <a:solidFill>
                <a:srgbClr val="1155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9" name="Google Shape;25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850" y="3293050"/>
            <a:ext cx="354600" cy="3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9925" y="3583100"/>
            <a:ext cx="254700" cy="2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19"/>
          <p:cNvCxnSpPr/>
          <p:nvPr/>
        </p:nvCxnSpPr>
        <p:spPr>
          <a:xfrm flipH="1" rot="10800000">
            <a:off x="4687425" y="3749375"/>
            <a:ext cx="1072500" cy="388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2" name="Google Shape;262;p19"/>
          <p:cNvCxnSpPr/>
          <p:nvPr/>
        </p:nvCxnSpPr>
        <p:spPr>
          <a:xfrm>
            <a:off x="5211450" y="4137875"/>
            <a:ext cx="1080600" cy="45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63" name="Google Shape;26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2050" y="4462275"/>
            <a:ext cx="254700" cy="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4625" y="3293044"/>
            <a:ext cx="696500" cy="59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6750" y="4137882"/>
            <a:ext cx="696500" cy="59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9"/>
          <p:cNvPicPr preferRelativeResize="0"/>
          <p:nvPr/>
        </p:nvPicPr>
        <p:blipFill rotWithShape="1">
          <a:blip r:embed="rId7">
            <a:alphaModFix/>
          </a:blip>
          <a:srcRect b="9371" l="0" r="0" t="0"/>
          <a:stretch/>
        </p:blipFill>
        <p:spPr>
          <a:xfrm>
            <a:off x="2007150" y="4239500"/>
            <a:ext cx="1060915" cy="3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2069" y="3047023"/>
            <a:ext cx="1116416" cy="11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68500" y="1040630"/>
            <a:ext cx="2735700" cy="205177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0"/>
          <p:cNvSpPr/>
          <p:nvPr/>
        </p:nvSpPr>
        <p:spPr>
          <a:xfrm>
            <a:off x="0" y="0"/>
            <a:ext cx="8741400" cy="61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166925" y="131225"/>
            <a:ext cx="449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FUNCTIONALITY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1771450" y="1435625"/>
            <a:ext cx="4178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GPS Tracking</a:t>
            </a:r>
            <a:endParaRPr b="0" i="0" sz="1400" u="none" cap="none" strike="noStrike">
              <a:solidFill>
                <a:srgbClr val="1155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6" name="Google Shape;276;p20"/>
          <p:cNvSpPr txBox="1"/>
          <p:nvPr/>
        </p:nvSpPr>
        <p:spPr>
          <a:xfrm>
            <a:off x="1831450" y="2115950"/>
            <a:ext cx="35811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Tracing of the box using employee mobile phone</a:t>
            </a:r>
            <a:endParaRPr b="1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Application  - live location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transit, Admin can track GPS live 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location of box while  employee mobile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connected with box bluetooth.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2819" y="3524780"/>
            <a:ext cx="314916" cy="33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2550" y="3184729"/>
            <a:ext cx="950611" cy="1015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1650" y="3911203"/>
            <a:ext cx="779700" cy="77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4708900" y="1123025"/>
            <a:ext cx="625201" cy="6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2512" y="1297600"/>
            <a:ext cx="625201" cy="62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20"/>
          <p:cNvCxnSpPr/>
          <p:nvPr/>
        </p:nvCxnSpPr>
        <p:spPr>
          <a:xfrm>
            <a:off x="5560000" y="1741325"/>
            <a:ext cx="779700" cy="6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3" name="Google Shape;283;p20"/>
          <p:cNvCxnSpPr/>
          <p:nvPr/>
        </p:nvCxnSpPr>
        <p:spPr>
          <a:xfrm>
            <a:off x="5949850" y="1860175"/>
            <a:ext cx="0" cy="12261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284" name="Google Shape;284;p20"/>
          <p:cNvCxnSpPr/>
          <p:nvPr/>
        </p:nvCxnSpPr>
        <p:spPr>
          <a:xfrm>
            <a:off x="7273175" y="1741325"/>
            <a:ext cx="779700" cy="6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pic>
        <p:nvPicPr>
          <p:cNvPr id="285" name="Google Shape;28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4725" y="2631650"/>
            <a:ext cx="625201" cy="625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0"/>
          <p:cNvCxnSpPr/>
          <p:nvPr/>
        </p:nvCxnSpPr>
        <p:spPr>
          <a:xfrm>
            <a:off x="8521500" y="2115950"/>
            <a:ext cx="0" cy="5157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287" name="Google Shape;287;p20"/>
          <p:cNvCxnSpPr/>
          <p:nvPr/>
        </p:nvCxnSpPr>
        <p:spPr>
          <a:xfrm>
            <a:off x="8521500" y="3326175"/>
            <a:ext cx="0" cy="5157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288" name="Google Shape;288;p20"/>
          <p:cNvCxnSpPr/>
          <p:nvPr/>
        </p:nvCxnSpPr>
        <p:spPr>
          <a:xfrm rot="10800000">
            <a:off x="6926600" y="4022900"/>
            <a:ext cx="1253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 rot="5400000">
            <a:off x="1566747" y="816250"/>
            <a:ext cx="925500" cy="41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531550" y="2669200"/>
            <a:ext cx="3777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Integration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"/>
          <p:cNvPicPr preferRelativeResize="0"/>
          <p:nvPr/>
        </p:nvPicPr>
        <p:blipFill rotWithShape="1">
          <a:blip r:embed="rId3">
            <a:alphaModFix/>
          </a:blip>
          <a:srcRect b="1735" l="52728" r="1572" t="27959"/>
          <a:stretch/>
        </p:blipFill>
        <p:spPr>
          <a:xfrm>
            <a:off x="-601900" y="0"/>
            <a:ext cx="5037498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"/>
          <p:cNvSpPr txBox="1"/>
          <p:nvPr/>
        </p:nvSpPr>
        <p:spPr>
          <a:xfrm>
            <a:off x="4910775" y="2867875"/>
            <a:ext cx="32955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rgbClr val="3D85C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Security Advancement</a:t>
            </a:r>
            <a:endParaRPr b="0" i="0" sz="1100" u="none" cap="none" strike="noStrike">
              <a:solidFill>
                <a:srgbClr val="3D85C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4435600" y="0"/>
            <a:ext cx="4708500" cy="137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4979275" y="473325"/>
            <a:ext cx="3429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PACKAGING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4937375" y="3359075"/>
            <a:ext cx="3429000" cy="564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4937350" y="3458525"/>
            <a:ext cx="3429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SMART. ANTI -THEFT. SECURE SOLUTION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0" y="1447925"/>
            <a:ext cx="2657000" cy="26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/>
          <p:nvPr/>
        </p:nvSpPr>
        <p:spPr>
          <a:xfrm>
            <a:off x="1029550" y="1892704"/>
            <a:ext cx="1750200" cy="175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6494650" y="1892704"/>
            <a:ext cx="1750200" cy="175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3808375" y="1637425"/>
            <a:ext cx="12987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highlight>
                  <a:srgbClr val="D9D9D9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ORDERS </a:t>
            </a:r>
            <a:endParaRPr b="0" i="0" sz="1400" u="none" cap="none" strike="noStrike">
              <a:solidFill>
                <a:srgbClr val="1155CC"/>
              </a:solidFill>
              <a:highlight>
                <a:srgbClr val="D9D9D9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3808375" y="2104450"/>
            <a:ext cx="12987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highlight>
                  <a:srgbClr val="D9D9D9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SHIPMENTS</a:t>
            </a:r>
            <a:endParaRPr b="0" i="0" sz="1400" u="none" cap="none" strike="noStrike">
              <a:solidFill>
                <a:srgbClr val="1155CC"/>
              </a:solidFill>
              <a:highlight>
                <a:srgbClr val="D9D9D9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3808375" y="2571475"/>
            <a:ext cx="14157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highlight>
                  <a:srgbClr val="D9D9D9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TRACKING</a:t>
            </a:r>
            <a:endParaRPr b="0" i="0" sz="1400" u="none" cap="none" strike="noStrike">
              <a:solidFill>
                <a:srgbClr val="1155CC"/>
              </a:solidFill>
              <a:highlight>
                <a:srgbClr val="D9D9D9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3808375" y="3038525"/>
            <a:ext cx="14157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highlight>
                  <a:srgbClr val="D9D9D9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INVENTORY</a:t>
            </a:r>
            <a:endParaRPr b="0" i="0" sz="1400" u="none" cap="none" strike="noStrike">
              <a:solidFill>
                <a:srgbClr val="1155CC"/>
              </a:solidFill>
              <a:highlight>
                <a:srgbClr val="D9D9D9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5" name="Google Shape;305;p22"/>
          <p:cNvSpPr txBox="1"/>
          <p:nvPr/>
        </p:nvSpPr>
        <p:spPr>
          <a:xfrm>
            <a:off x="3808375" y="3505575"/>
            <a:ext cx="1866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55CC"/>
                </a:solidFill>
                <a:highlight>
                  <a:srgbClr val="D9D9D9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PRODUCT DATA </a:t>
            </a:r>
            <a:endParaRPr b="0" i="0" sz="1400" u="none" cap="none" strike="noStrike">
              <a:solidFill>
                <a:srgbClr val="1155CC"/>
              </a:solidFill>
              <a:highlight>
                <a:srgbClr val="D9D9D9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06" name="Google Shape;306;p22"/>
          <p:cNvCxnSpPr/>
          <p:nvPr/>
        </p:nvCxnSpPr>
        <p:spPr>
          <a:xfrm rot="10800000">
            <a:off x="3067675" y="3746125"/>
            <a:ext cx="740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07" name="Google Shape;307;p22"/>
          <p:cNvCxnSpPr/>
          <p:nvPr/>
        </p:nvCxnSpPr>
        <p:spPr>
          <a:xfrm rot="10800000">
            <a:off x="3067675" y="2782075"/>
            <a:ext cx="740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08" name="Google Shape;308;p22"/>
          <p:cNvCxnSpPr/>
          <p:nvPr/>
        </p:nvCxnSpPr>
        <p:spPr>
          <a:xfrm rot="10800000">
            <a:off x="3067675" y="3234230"/>
            <a:ext cx="740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09" name="Google Shape;309;p22"/>
          <p:cNvCxnSpPr/>
          <p:nvPr/>
        </p:nvCxnSpPr>
        <p:spPr>
          <a:xfrm rot="10800000">
            <a:off x="3067675" y="2278718"/>
            <a:ext cx="740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10" name="Google Shape;310;p22"/>
          <p:cNvCxnSpPr/>
          <p:nvPr/>
        </p:nvCxnSpPr>
        <p:spPr>
          <a:xfrm rot="10800000">
            <a:off x="3101975" y="1818025"/>
            <a:ext cx="740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11" name="Google Shape;311;p22"/>
          <p:cNvCxnSpPr/>
          <p:nvPr/>
        </p:nvCxnSpPr>
        <p:spPr>
          <a:xfrm>
            <a:off x="4753775" y="1775575"/>
            <a:ext cx="15660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12" name="Google Shape;312;p22"/>
          <p:cNvCxnSpPr>
            <a:stCxn id="303" idx="3"/>
          </p:cNvCxnSpPr>
          <p:nvPr/>
        </p:nvCxnSpPr>
        <p:spPr>
          <a:xfrm>
            <a:off x="5224075" y="2739625"/>
            <a:ext cx="10956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13" name="Google Shape;313;p22"/>
          <p:cNvCxnSpPr/>
          <p:nvPr/>
        </p:nvCxnSpPr>
        <p:spPr>
          <a:xfrm>
            <a:off x="5297950" y="2287475"/>
            <a:ext cx="10218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14" name="Google Shape;314;p22"/>
          <p:cNvCxnSpPr/>
          <p:nvPr/>
        </p:nvCxnSpPr>
        <p:spPr>
          <a:xfrm>
            <a:off x="5404475" y="3242975"/>
            <a:ext cx="9153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15" name="Google Shape;315;p22"/>
          <p:cNvCxnSpPr/>
          <p:nvPr/>
        </p:nvCxnSpPr>
        <p:spPr>
          <a:xfrm>
            <a:off x="5486400" y="3700450"/>
            <a:ext cx="833400" cy="33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16" name="Google Shape;316;p22"/>
          <p:cNvCxnSpPr/>
          <p:nvPr/>
        </p:nvCxnSpPr>
        <p:spPr>
          <a:xfrm rot="10800000">
            <a:off x="3101975" y="1805000"/>
            <a:ext cx="0" cy="19257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17" name="Google Shape;317;p22"/>
          <p:cNvCxnSpPr/>
          <p:nvPr/>
        </p:nvCxnSpPr>
        <p:spPr>
          <a:xfrm flipH="1" rot="10800000">
            <a:off x="6289275" y="1769900"/>
            <a:ext cx="8400" cy="19608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18" name="Google Shape;318;p22"/>
          <p:cNvCxnSpPr/>
          <p:nvPr/>
        </p:nvCxnSpPr>
        <p:spPr>
          <a:xfrm rot="10800000">
            <a:off x="2397275" y="2782075"/>
            <a:ext cx="704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19" name="Google Shape;319;p22"/>
          <p:cNvCxnSpPr/>
          <p:nvPr/>
        </p:nvCxnSpPr>
        <p:spPr>
          <a:xfrm>
            <a:off x="6289275" y="2752538"/>
            <a:ext cx="5655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320" name="Google Shape;320;p22"/>
          <p:cNvSpPr txBox="1"/>
          <p:nvPr/>
        </p:nvSpPr>
        <p:spPr>
          <a:xfrm>
            <a:off x="3102075" y="4027700"/>
            <a:ext cx="3187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Integrate e-lock dashboard with your ERP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6822000" y="2204756"/>
            <a:ext cx="1095600" cy="109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1340525" y="2204756"/>
            <a:ext cx="1095600" cy="109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6999450" y="2536700"/>
            <a:ext cx="7407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D85C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ERP</a:t>
            </a:r>
            <a:endParaRPr b="0" i="0" sz="1800" u="none" cap="none" strike="noStrike">
              <a:solidFill>
                <a:srgbClr val="3D85C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4" name="Google Shape;3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650" y="1984850"/>
            <a:ext cx="1566000" cy="15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7575" y="1413200"/>
            <a:ext cx="3235150" cy="24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23"/>
          <p:cNvCxnSpPr/>
          <p:nvPr/>
        </p:nvCxnSpPr>
        <p:spPr>
          <a:xfrm>
            <a:off x="5627600" y="2626375"/>
            <a:ext cx="1613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31" name="Google Shape;331;p23"/>
          <p:cNvCxnSpPr/>
          <p:nvPr/>
        </p:nvCxnSpPr>
        <p:spPr>
          <a:xfrm>
            <a:off x="1855700" y="2626375"/>
            <a:ext cx="16137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332" name="Google Shape;332;p23"/>
          <p:cNvSpPr txBox="1"/>
          <p:nvPr/>
        </p:nvSpPr>
        <p:spPr>
          <a:xfrm>
            <a:off x="3179175" y="3776050"/>
            <a:ext cx="3187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Integrate e-lock SDK with your Mobile Application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961" y="1983650"/>
            <a:ext cx="1281664" cy="12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2028" y="2498722"/>
            <a:ext cx="361528" cy="36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025" y="2132112"/>
            <a:ext cx="1091317" cy="109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9388" y="1756699"/>
            <a:ext cx="2774099" cy="18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/>
          <p:nvPr/>
        </p:nvSpPr>
        <p:spPr>
          <a:xfrm>
            <a:off x="0" y="0"/>
            <a:ext cx="8741400" cy="61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166925" y="131225"/>
            <a:ext cx="449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24"/>
          <p:cNvPicPr preferRelativeResize="0"/>
          <p:nvPr/>
        </p:nvPicPr>
        <p:blipFill rotWithShape="1">
          <a:blip r:embed="rId3">
            <a:alphaModFix/>
          </a:blip>
          <a:srcRect b="3185" l="0" r="0" t="0"/>
          <a:stretch/>
        </p:blipFill>
        <p:spPr>
          <a:xfrm>
            <a:off x="814400" y="797575"/>
            <a:ext cx="7515202" cy="409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0" y="-5"/>
            <a:ext cx="9144001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/>
          <p:nvPr/>
        </p:nvSpPr>
        <p:spPr>
          <a:xfrm rot="5400000">
            <a:off x="1566747" y="-1611600"/>
            <a:ext cx="925500" cy="41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74" y="0"/>
            <a:ext cx="686636" cy="92549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6"/>
          <p:cNvSpPr txBox="1"/>
          <p:nvPr/>
        </p:nvSpPr>
        <p:spPr>
          <a:xfrm>
            <a:off x="326700" y="241350"/>
            <a:ext cx="3777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PROPOSED SOLUTION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26"/>
          <p:cNvPicPr preferRelativeResize="0"/>
          <p:nvPr/>
        </p:nvPicPr>
        <p:blipFill rotWithShape="1">
          <a:blip r:embed="rId4">
            <a:alphaModFix/>
          </a:blip>
          <a:srcRect b="803" l="0" r="0" t="15344"/>
          <a:stretch/>
        </p:blipFill>
        <p:spPr>
          <a:xfrm>
            <a:off x="-44850" y="0"/>
            <a:ext cx="918885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2926" y="500075"/>
            <a:ext cx="5305974" cy="39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 txBox="1"/>
          <p:nvPr/>
        </p:nvSpPr>
        <p:spPr>
          <a:xfrm>
            <a:off x="2222775" y="3554125"/>
            <a:ext cx="4653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SMART PACKAGING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"/>
          <p:cNvPicPr preferRelativeResize="0"/>
          <p:nvPr/>
        </p:nvPicPr>
        <p:blipFill rotWithShape="1">
          <a:blip r:embed="rId3">
            <a:alphaModFix/>
          </a:blip>
          <a:srcRect b="-580" l="22755" r="19208" t="580"/>
          <a:stretch/>
        </p:blipFill>
        <p:spPr>
          <a:xfrm>
            <a:off x="-86950" y="-29775"/>
            <a:ext cx="4523370" cy="520297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>
            <a:off x="3766825" y="2216300"/>
            <a:ext cx="5466900" cy="60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4715925" y="2362200"/>
            <a:ext cx="3746400" cy="4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AutoNum type="arabicPeriod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Existing Security Systems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b="0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 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eriod"/>
            </a:pPr>
            <a:r>
              <a:rPr b="0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Proposed Solution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AutoNum type="arabicPeriod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Audience Study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AutoNum type="arabicPeriod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Functionality Log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/>
          <p:nvPr/>
        </p:nvSpPr>
        <p:spPr>
          <a:xfrm>
            <a:off x="532075" y="1376775"/>
            <a:ext cx="3192600" cy="35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3">
            <a:alphaModFix/>
          </a:blip>
          <a:srcRect b="0" l="0" r="0" t="19028"/>
          <a:stretch/>
        </p:blipFill>
        <p:spPr>
          <a:xfrm>
            <a:off x="4663625" y="0"/>
            <a:ext cx="4480375" cy="35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"/>
          <p:cNvSpPr/>
          <p:nvPr/>
        </p:nvSpPr>
        <p:spPr>
          <a:xfrm>
            <a:off x="0" y="0"/>
            <a:ext cx="8741400" cy="61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 txBox="1"/>
          <p:nvPr/>
        </p:nvSpPr>
        <p:spPr>
          <a:xfrm>
            <a:off x="166925" y="131225"/>
            <a:ext cx="449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Existing Packaging Security System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6"/>
          <p:cNvSpPr txBox="1"/>
          <p:nvPr/>
        </p:nvSpPr>
        <p:spPr>
          <a:xfrm>
            <a:off x="641875" y="1942525"/>
            <a:ext cx="2837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Tamper-evident seals have an important role to play in customs, nonproliferation,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law enforcement.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Unfortunately, the tamper-indicating seals currently available, given how they are typically used, can be quickly and easily spoofed by almost anyone.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4715925" y="2362200"/>
            <a:ext cx="3746400" cy="4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1475" y="2795575"/>
            <a:ext cx="4343674" cy="23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6"/>
          <p:cNvSpPr txBox="1"/>
          <p:nvPr/>
        </p:nvSpPr>
        <p:spPr>
          <a:xfrm>
            <a:off x="600225" y="1393875"/>
            <a:ext cx="3073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SEAL TAPES | HOLOGRAM | PLASTIC TAGS 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/>
          <p:nvPr/>
        </p:nvSpPr>
        <p:spPr>
          <a:xfrm>
            <a:off x="185775" y="169025"/>
            <a:ext cx="3344100" cy="35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302550" y="186125"/>
            <a:ext cx="3776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MAJOR PROBLEMS WITH CURRENT SYSTEM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1696475" y="1629450"/>
            <a:ext cx="2297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Material (intransit)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be damaged/replaced.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4" name="Google Shape;94;p7"/>
          <p:cNvCxnSpPr/>
          <p:nvPr/>
        </p:nvCxnSpPr>
        <p:spPr>
          <a:xfrm>
            <a:off x="1556775" y="1499675"/>
            <a:ext cx="75900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95" name="Google Shape;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2050" y="1656325"/>
            <a:ext cx="1199625" cy="11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 txBox="1"/>
          <p:nvPr/>
        </p:nvSpPr>
        <p:spPr>
          <a:xfrm>
            <a:off x="4216583" y="843450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3891275" y="3012600"/>
            <a:ext cx="1689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items are prone to theft/ misplacement.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3600" y="1695875"/>
            <a:ext cx="1199625" cy="11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0125" y="1857713"/>
            <a:ext cx="926575" cy="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/>
        </p:nvSpPr>
        <p:spPr>
          <a:xfrm>
            <a:off x="6348133" y="894025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7376075" y="1899750"/>
            <a:ext cx="1987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chances of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unauthorized access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the boxes.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47" y="1629450"/>
            <a:ext cx="1266051" cy="126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325" y="1629451"/>
            <a:ext cx="1266050" cy="12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 txBox="1"/>
          <p:nvPr/>
        </p:nvSpPr>
        <p:spPr>
          <a:xfrm>
            <a:off x="1099158" y="843450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/>
          <p:nvPr/>
        </p:nvSpPr>
        <p:spPr>
          <a:xfrm>
            <a:off x="185775" y="169025"/>
            <a:ext cx="3344100" cy="35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 txBox="1"/>
          <p:nvPr/>
        </p:nvSpPr>
        <p:spPr>
          <a:xfrm>
            <a:off x="1696475" y="1629450"/>
            <a:ext cx="2297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Material (intransit)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be damaged/replaced.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8"/>
          <p:cNvSpPr txBox="1"/>
          <p:nvPr/>
        </p:nvSpPr>
        <p:spPr>
          <a:xfrm>
            <a:off x="302550" y="186125"/>
            <a:ext cx="3776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MAJOR PROBLEMS WITH CURRENT SYSTEM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2" name="Google Shape;112;p8"/>
          <p:cNvCxnSpPr/>
          <p:nvPr/>
        </p:nvCxnSpPr>
        <p:spPr>
          <a:xfrm>
            <a:off x="1556775" y="1499675"/>
            <a:ext cx="75900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13" name="Google Shape;1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2050" y="1656325"/>
            <a:ext cx="1199625" cy="11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"/>
          <p:cNvSpPr txBox="1"/>
          <p:nvPr/>
        </p:nvSpPr>
        <p:spPr>
          <a:xfrm>
            <a:off x="4216583" y="843450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3891275" y="3012600"/>
            <a:ext cx="1689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items are prone to theft/ misplacement.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3600" y="1695875"/>
            <a:ext cx="1199625" cy="11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0125" y="1857713"/>
            <a:ext cx="926575" cy="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/>
          <p:nvPr/>
        </p:nvSpPr>
        <p:spPr>
          <a:xfrm>
            <a:off x="6348133" y="894025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8"/>
          <p:cNvSpPr txBox="1"/>
          <p:nvPr/>
        </p:nvSpPr>
        <p:spPr>
          <a:xfrm>
            <a:off x="7376075" y="1899750"/>
            <a:ext cx="1987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chances of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unauthorized access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the boxes.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0" name="Google Shape;120;p8"/>
          <p:cNvCxnSpPr/>
          <p:nvPr/>
        </p:nvCxnSpPr>
        <p:spPr>
          <a:xfrm>
            <a:off x="2650725" y="3843025"/>
            <a:ext cx="45660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1" name="Google Shape;121;p8"/>
          <p:cNvSpPr txBox="1"/>
          <p:nvPr/>
        </p:nvSpPr>
        <p:spPr>
          <a:xfrm>
            <a:off x="2995875" y="3966050"/>
            <a:ext cx="209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Less Reliability and more risk factors involved.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1088" y="3243213"/>
            <a:ext cx="1199625" cy="11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 txBox="1"/>
          <p:nvPr/>
        </p:nvSpPr>
        <p:spPr>
          <a:xfrm>
            <a:off x="2138533" y="2561650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47" y="1629450"/>
            <a:ext cx="1266051" cy="126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325" y="1629451"/>
            <a:ext cx="1266050" cy="12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 txBox="1"/>
          <p:nvPr/>
        </p:nvSpPr>
        <p:spPr>
          <a:xfrm>
            <a:off x="1099158" y="843450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/>
          <p:nvPr/>
        </p:nvSpPr>
        <p:spPr>
          <a:xfrm>
            <a:off x="185775" y="169025"/>
            <a:ext cx="3344100" cy="35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1696475" y="1629450"/>
            <a:ext cx="2297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Material (intransit)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be damaged/replaced.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302550" y="186125"/>
            <a:ext cx="3776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MAJOR PROBLEMS WITH CURRENT SYSTEM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4" name="Google Shape;134;p9"/>
          <p:cNvCxnSpPr/>
          <p:nvPr/>
        </p:nvCxnSpPr>
        <p:spPr>
          <a:xfrm>
            <a:off x="1556775" y="1499675"/>
            <a:ext cx="75900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2050" y="1656325"/>
            <a:ext cx="1199625" cy="11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 txBox="1"/>
          <p:nvPr/>
        </p:nvSpPr>
        <p:spPr>
          <a:xfrm>
            <a:off x="4216583" y="843450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9"/>
          <p:cNvSpPr txBox="1"/>
          <p:nvPr/>
        </p:nvSpPr>
        <p:spPr>
          <a:xfrm>
            <a:off x="3891275" y="3012600"/>
            <a:ext cx="1689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items are prone to theft/ misplacement.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3600" y="1695875"/>
            <a:ext cx="1199625" cy="11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0125" y="1857713"/>
            <a:ext cx="926575" cy="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 txBox="1"/>
          <p:nvPr/>
        </p:nvSpPr>
        <p:spPr>
          <a:xfrm>
            <a:off x="6348133" y="894025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7376075" y="1899750"/>
            <a:ext cx="1987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chances of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unauthorized access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the boxes.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42" name="Google Shape;142;p9"/>
          <p:cNvCxnSpPr/>
          <p:nvPr/>
        </p:nvCxnSpPr>
        <p:spPr>
          <a:xfrm>
            <a:off x="2650725" y="3843025"/>
            <a:ext cx="3310800" cy="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3" name="Google Shape;143;p9"/>
          <p:cNvSpPr txBox="1"/>
          <p:nvPr/>
        </p:nvSpPr>
        <p:spPr>
          <a:xfrm>
            <a:off x="2995875" y="3966050"/>
            <a:ext cx="209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Less Reliability and more risk factors involved.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1088" y="3243213"/>
            <a:ext cx="1199625" cy="11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 txBox="1"/>
          <p:nvPr/>
        </p:nvSpPr>
        <p:spPr>
          <a:xfrm>
            <a:off x="2138533" y="2561650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47" y="1629450"/>
            <a:ext cx="1266051" cy="126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325" y="1629451"/>
            <a:ext cx="1266050" cy="126604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/>
          <p:nvPr/>
        </p:nvSpPr>
        <p:spPr>
          <a:xfrm>
            <a:off x="1099158" y="843450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6890975" y="3713575"/>
            <a:ext cx="2472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Challenges the security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 material.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0569" y="3347644"/>
            <a:ext cx="1199625" cy="11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/>
          <p:nvPr/>
        </p:nvSpPr>
        <p:spPr>
          <a:xfrm>
            <a:off x="6210133" y="2855938"/>
            <a:ext cx="11232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72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/>
          <p:nvPr/>
        </p:nvSpPr>
        <p:spPr>
          <a:xfrm rot="5400000">
            <a:off x="1566747" y="816250"/>
            <a:ext cx="925500" cy="41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326700" y="2669200"/>
            <a:ext cx="3777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PROPOSED SOLUTION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100" y="1245177"/>
            <a:ext cx="2761850" cy="27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 rot="5400000">
            <a:off x="1566747" y="-1611600"/>
            <a:ext cx="925500" cy="41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74" y="0"/>
            <a:ext cx="686636" cy="925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1"/>
          <p:cNvSpPr txBox="1"/>
          <p:nvPr/>
        </p:nvSpPr>
        <p:spPr>
          <a:xfrm>
            <a:off x="326700" y="241350"/>
            <a:ext cx="3777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PROPOSED SOLUTION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 b="803" l="0" r="0" t="15344"/>
          <a:stretch/>
        </p:blipFill>
        <p:spPr>
          <a:xfrm>
            <a:off x="-44850" y="0"/>
            <a:ext cx="918885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/>
          <p:nvPr/>
        </p:nvSpPr>
        <p:spPr>
          <a:xfrm rot="5400000">
            <a:off x="1247500" y="489375"/>
            <a:ext cx="3491400" cy="41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1496200" y="1402925"/>
            <a:ext cx="3777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Development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1496200" y="2132638"/>
            <a:ext cx="2994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 aim to benefit our clients by providing a </a:t>
            </a:r>
            <a:r>
              <a:rPr b="1" i="0" lang="en" sz="1100" u="none" cap="none" strike="noStrike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rPr>
              <a:t>robust locking system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for the boxes which enhance the </a:t>
            </a:r>
            <a:r>
              <a:rPr b="0" i="0" lang="en" sz="1100" u="none" cap="none" strike="noStrike">
                <a:solidFill>
                  <a:srgbClr val="3D85C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security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of their materials, thereby </a:t>
            </a:r>
            <a:r>
              <a:rPr b="0" i="0" lang="en" sz="1100" u="none" cap="none" strike="noStrike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increasing the reliability</a:t>
            </a:r>
            <a:endParaRPr b="0" i="0" sz="1100" u="none" cap="none" strike="noStrike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4123" y="365700"/>
            <a:ext cx="974400" cy="9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4425" y="1101525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